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6"/>
  </p:notesMasterIdLst>
  <p:handoutMasterIdLst>
    <p:handoutMasterId r:id="rId47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288" r:id="rId42"/>
    <p:sldId id="320" r:id="rId43"/>
    <p:sldId id="274" r:id="rId44"/>
    <p:sldId id="329" r:id="rId45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ofmagicdragon/Coursera-Data-Science-Submissions/blob/a7367941173bd9941c8d4400fcfe2918cd71bb73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ofmagicdragon/Coursera-Data-Science-Submissions/blob/7fd4d18f79e662c9998f7183dbac8f4f4abc2c7f/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ofmagicdragon/Coursera-Data-Science-Submissions/blob/7fd4d18f79e662c9998f7183dbac8f4f4abc2c7f/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ofmagicdragon/Coursera-Data-Science-Submissions/blob/f2295d2a693b0740813ba68f9903065609937ab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ofmagicdragon/Coursera-Data-Science-Submissions/blob/f2295d2a693b0740813ba68f9903065609937ab1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Michael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5/13/2025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 was done by converting nested JSON responses into flat tables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json_normalize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Columns like payload mass, orbit type, and launch site were standardized, and missing values were handled through imputation or removal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Categorical variables were transformed using one hot encoding</a:t>
            </a:r>
          </a:p>
          <a:p>
            <a:pPr marL="0" indent="0"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</a:t>
            </a:r>
          </a:p>
          <a:p>
            <a:r>
              <a:rPr lang="en-US" sz="1400" dirty="0">
                <a:hlinkClick r:id="rId3"/>
              </a:rPr>
              <a:t>https://github.com/poofmagicdragon/Coursera-Data-Science-Submissions/blob/a7367941173bd9941c8d4400fcfe2918cd71bb73/labs-jupyter-spacex-Data%20wrangling.ipynb</a:t>
            </a:r>
            <a:endParaRPr lang="en-US" sz="14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Graphs we used include: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scatter plot Flight number vs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scatter plot of Payload Mass vs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bar chart of Class vs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Link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https://github.com/poofmagicdragon/Coursera-Data-Science-Submissions/blob/7fd4d18f79e662c9998f7183dbac8f4f4abc2c7f/edadataviz.ipynb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dirty="0"/>
              <a:t>SQL Queries include:</a:t>
            </a:r>
          </a:p>
          <a:p>
            <a:r>
              <a:rPr lang="en-US" dirty="0"/>
              <a:t>Names of unique launch sites</a:t>
            </a:r>
          </a:p>
          <a:p>
            <a:r>
              <a:rPr lang="en-US" dirty="0"/>
              <a:t>Total payload mass carried by boosters launched by NASA</a:t>
            </a:r>
          </a:p>
          <a:p>
            <a:r>
              <a:rPr lang="en-US" dirty="0"/>
              <a:t>Average payload mass carried by booster version F9 v1.1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Link</a:t>
            </a:r>
          </a:p>
          <a:p>
            <a:r>
              <a:rPr lang="en-US" dirty="0">
                <a:hlinkClick r:id="rId3"/>
              </a:rPr>
              <a:t>https://github.com/poofmagicdragon/Coursera-Data-Science-Submissions/blob/7fd4d18f79e662c9998f7183dbac8f4f4abc2c7f/edadataviz.ipynb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 are used to highlight the location of the launch site to make it easier to see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outcomes were added to each site so we can see which ones have the most number of successes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62945" y="5282262"/>
            <a:ext cx="7321084" cy="134872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can see that SLC has two clusters.  The first has mostly Class 0 and the second has mostly class 1.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DB0124-BE0C-6AE1-260D-06A2FF3819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6455"/>
            <a:ext cx="8447314" cy="399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C8F57E-9C3D-30E2-2CE4-08FAE2144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8" y="1329481"/>
            <a:ext cx="10226926" cy="480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995390-28FB-F757-82BA-523145383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346" y="1284276"/>
            <a:ext cx="9693480" cy="548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DA5B14-6E19-0FEF-9EEE-3C6E74F28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479" y="1458685"/>
            <a:ext cx="9742918" cy="505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C1A793-8F7E-9D4B-1B5E-5B62B87BD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49" y="1087699"/>
            <a:ext cx="10112616" cy="54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4F6708-E442-3483-402B-94999A20C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258" y="1436197"/>
            <a:ext cx="7099904" cy="507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F4AE7D-BCD8-CC51-EA4B-5F195C7F5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029" y="1485225"/>
            <a:ext cx="9334863" cy="494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395FD3-B686-8423-EC55-DB6C564C6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79" y="1428836"/>
            <a:ext cx="10425063" cy="432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F1B0E4-30F4-F92C-C0C7-C8685F3EA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639" y="2063348"/>
            <a:ext cx="8873165" cy="302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D3EF07-2602-BE24-C6DE-1FEDAE632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379" y="1789533"/>
            <a:ext cx="10265241" cy="349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07C240-41F3-5959-FE3A-524DA4B45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771" y="2050184"/>
            <a:ext cx="9865945" cy="275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5D6C93-5016-8F6C-C999-EDE3F0C7D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766" y="1434507"/>
            <a:ext cx="8519898" cy="488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9841177" cy="217150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High-level description of project goals: predicting Falcon 9 the first stage landing success to assess launch cost efficiency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C4DE57-F32B-055F-B88C-A05DE28F9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196" y="1629446"/>
            <a:ext cx="6571918" cy="448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864289-BAE5-BFAC-0AF0-397D04BF3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035" y="1586920"/>
            <a:ext cx="5509737" cy="473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D828BD-99BB-3024-CA49-095904212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44" y="2105911"/>
            <a:ext cx="10841769" cy="295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73860E-AAF9-70BE-1CB2-ACB4714A6D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093" y="2256578"/>
            <a:ext cx="6806587" cy="260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4A3F46F-2C4F-6FA7-D5EC-A22243D0470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70010" y="1825625"/>
            <a:ext cx="9745589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Houston, Texas NASA Johnson Space Center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733423-D953-B9C4-6A9D-E971E1F4A35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770010" y="1825625"/>
            <a:ext cx="9745589" cy="435133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Number of Launches from Different Stations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Successes of Launches at Certain Space Stations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5EF74E-E9F2-C6C1-B7D8-07F89339E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880" y="1727372"/>
            <a:ext cx="9236240" cy="440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47082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E35B57-65A6-019E-63D5-B3149E9AA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557" y="1392640"/>
            <a:ext cx="6961441" cy="514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556202"/>
            <a:ext cx="10530114" cy="47631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tx1"/>
                </a:solidFill>
                <a:latin typeface="Abadi" panose="020B0604020104020204" pitchFamily="34" charset="0"/>
              </a:rPr>
              <a:t>SpaceX has revolutionized the aerospace industry by introducing reusable rocket technology. One of the most significant cost-saving measures is the ability to recover and reuse the Falcon 9 rocket's first stage. A successful landing significantly reduces the cost of a launch, bringing it down from approximately $165 million to just $62 million.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answers: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1. Can we predict whether the first stage of falcon 9 will land successfully based on launch characteristics?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2. What is the predicted cost of a SpaceX Launch?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3. How can visualizations help decision-makers quickly identify patterns in successful vs failed landings?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set out to analyze and predict the success of SpaceX Falcon 9 first-stage landings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exploratory analysis payload mass had correlations with success rates, and certain orbit types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also used machine learning and grid search based on various launch features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These models offer potential for predicting the likelihood of landing success.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URL using an API request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allowed us to get data straight from the source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7" y="1800225"/>
            <a:ext cx="6659597" cy="462698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To begin the analysis, data was collected directly from the publicly available SpaceX RESTful API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This API provides detailed information about Falcon 9 rocket launches, including mission details, payloads, rocket specifications, launch sites, and landing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By retrieving raw JSON responses, data was normalized by using </a:t>
            </a:r>
            <a:r>
              <a:rPr lang="en-US" sz="2200" dirty="0" err="1">
                <a:latin typeface="Abadi" panose="020B0604020104020204" pitchFamily="34" charset="0"/>
              </a:rPr>
              <a:t>pandas.json_normalize</a:t>
            </a:r>
            <a:endParaRPr lang="en-US" sz="2200" dirty="0"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1500" dirty="0">
                <a:hlinkClick r:id="rId3"/>
              </a:rPr>
              <a:t>https://github.com/poofmagicdragon/Coursera-Data-Science-Submissions/blob/f2295d2a693b0740813ba68f9903065609937ab1/jupyter-labs-spacex-data-collection-api.ipynb</a:t>
            </a:r>
            <a:endParaRPr lang="en-US" sz="15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50B52FA-2B3E-16D7-D4DF-A8F17813563D}"/>
              </a:ext>
            </a:extLst>
          </p:cNvPr>
          <p:cNvSpPr/>
          <p:nvPr/>
        </p:nvSpPr>
        <p:spPr>
          <a:xfrm>
            <a:off x="7985760" y="1428490"/>
            <a:ext cx="2346960" cy="6543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Launch Data from API</a:t>
            </a:r>
          </a:p>
          <a:p>
            <a:pPr algn="ctr"/>
            <a:r>
              <a:rPr lang="en-US" dirty="0"/>
              <a:t>(SpaceX REST API)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4C5A44-A1CE-AFE8-7270-6F5B622FF029}"/>
              </a:ext>
            </a:extLst>
          </p:cNvPr>
          <p:cNvSpPr/>
          <p:nvPr/>
        </p:nvSpPr>
        <p:spPr>
          <a:xfrm>
            <a:off x="7985760" y="2702327"/>
            <a:ext cx="2346960" cy="5695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 JSON Data Retrieved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12C92A1-41B8-2017-1194-58E76E909B88}"/>
              </a:ext>
            </a:extLst>
          </p:cNvPr>
          <p:cNvCxnSpPr>
            <a:cxnSpLocks/>
            <a:stCxn id="2" idx="2"/>
            <a:endCxn id="7" idx="0"/>
          </p:cNvCxnSpPr>
          <p:nvPr/>
        </p:nvCxnSpPr>
        <p:spPr>
          <a:xfrm>
            <a:off x="9159240" y="2082800"/>
            <a:ext cx="0" cy="619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E962D4B7-708F-DB72-0BA1-AEE18E030900}"/>
              </a:ext>
            </a:extLst>
          </p:cNvPr>
          <p:cNvSpPr/>
          <p:nvPr/>
        </p:nvSpPr>
        <p:spPr>
          <a:xfrm>
            <a:off x="7985760" y="3784697"/>
            <a:ext cx="2499355" cy="91237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Normalize JSON Structure (</a:t>
            </a:r>
            <a:r>
              <a:rPr lang="en-US" dirty="0" err="1"/>
              <a:t>pandas.json_normalize</a:t>
            </a:r>
            <a:r>
              <a:rPr lang="en-US" dirty="0"/>
              <a:t>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913798D-85F6-F15D-49CD-ADFAD39163B4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9235438" y="2920997"/>
            <a:ext cx="15240" cy="863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6806443" cy="4129541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scaping process was conducted using Python’s requests library to fetch HTML content and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parse and extract relevant information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</a:t>
            </a:r>
            <a:endParaRPr lang="en-US" sz="2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sz="1400" dirty="0">
                <a:hlinkClick r:id="rId3"/>
              </a:rPr>
              <a:t>https://github.com/poofmagicdragon/Coursera-Data-Science-Submissions/blob/f2295d2a693b0740813ba68f9903065609937ab1/jupyter-labs-spacex-data-collection-api.ipynb</a:t>
            </a:r>
            <a:endParaRPr lang="en-US" sz="1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4CA054-F4B9-B614-F1E6-FB62124FD01D}"/>
              </a:ext>
            </a:extLst>
          </p:cNvPr>
          <p:cNvSpPr/>
          <p:nvPr/>
        </p:nvSpPr>
        <p:spPr>
          <a:xfrm>
            <a:off x="7508240" y="1539878"/>
            <a:ext cx="2661920" cy="8188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Additional Data via Web Scraping (Wikipedia)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490FD9-8C9C-E8EB-86ED-758EFB8BD38D}"/>
              </a:ext>
            </a:extLst>
          </p:cNvPr>
          <p:cNvSpPr/>
          <p:nvPr/>
        </p:nvSpPr>
        <p:spPr>
          <a:xfrm>
            <a:off x="7508240" y="2883408"/>
            <a:ext cx="2661920" cy="8188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Combine API and Scraped Data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9F3D83-54C4-B914-ECE8-8D28DC89EABD}"/>
              </a:ext>
            </a:extLst>
          </p:cNvPr>
          <p:cNvSpPr/>
          <p:nvPr/>
        </p:nvSpPr>
        <p:spPr>
          <a:xfrm>
            <a:off x="7508240" y="4231067"/>
            <a:ext cx="2661920" cy="8188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and Filter Columns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5D03FD9-2F47-1059-29EE-9DAD67F66697}"/>
              </a:ext>
            </a:extLst>
          </p:cNvPr>
          <p:cNvSpPr/>
          <p:nvPr/>
        </p:nvSpPr>
        <p:spPr>
          <a:xfrm>
            <a:off x="7508240" y="5580123"/>
            <a:ext cx="2661920" cy="81883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 Structured Dataset (for EDA &amp; Modeling)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A0371D4-75E1-A338-59FB-880204F24D47}"/>
              </a:ext>
            </a:extLst>
          </p:cNvPr>
          <p:cNvCxnSpPr>
            <a:stCxn id="5" idx="2"/>
            <a:endCxn id="7" idx="0"/>
          </p:cNvCxnSpPr>
          <p:nvPr/>
        </p:nvCxnSpPr>
        <p:spPr>
          <a:xfrm>
            <a:off x="8839200" y="2358710"/>
            <a:ext cx="0" cy="52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495C71F-96BD-1AC7-2A7D-0DEA8DB84337}"/>
              </a:ext>
            </a:extLst>
          </p:cNvPr>
          <p:cNvCxnSpPr/>
          <p:nvPr/>
        </p:nvCxnSpPr>
        <p:spPr>
          <a:xfrm>
            <a:off x="8839200" y="3706369"/>
            <a:ext cx="0" cy="52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CCA272A-6EE6-4DDA-7D42-80A9BFA476A3}"/>
              </a:ext>
            </a:extLst>
          </p:cNvPr>
          <p:cNvCxnSpPr/>
          <p:nvPr/>
        </p:nvCxnSpPr>
        <p:spPr>
          <a:xfrm>
            <a:off x="8839200" y="5055425"/>
            <a:ext cx="0" cy="524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463</TotalTime>
  <Words>973</Words>
  <Application>Microsoft Office PowerPoint</Application>
  <PresentationFormat>Widescreen</PresentationFormat>
  <Paragraphs>170</Paragraphs>
  <Slides>41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Tsang, Michael R</cp:lastModifiedBy>
  <cp:revision>205</cp:revision>
  <dcterms:created xsi:type="dcterms:W3CDTF">2021-04-29T18:58:34Z</dcterms:created>
  <dcterms:modified xsi:type="dcterms:W3CDTF">2025-05-13T23:36:32Z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